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7" r:id="rId2"/>
    <p:sldId id="256" r:id="rId3"/>
    <p:sldId id="258" r:id="rId4"/>
    <p:sldId id="259" r:id="rId5"/>
    <p:sldId id="257" r:id="rId6"/>
    <p:sldId id="262" r:id="rId7"/>
    <p:sldId id="263" r:id="rId8"/>
    <p:sldId id="260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-2419" y="-10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2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2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04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94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4636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0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0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37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58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5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49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63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8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49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2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34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FAE3-43A7-4A09-961E-9ED05A10E57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C2E30B-780B-4643-B925-F4AE367E4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0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Ð°ÑÑÐ¸Ð½ÐºÐ¸ Ð¿Ð¾ Ð·Ð°Ð¿ÑÐ¾ÑÑ ÑÐ¾ÑÐ¸Ð¾ Ð¸Ð³ÑÐ¾Ð²ÑÐµ Ð¿ÑÐ¸ÐµÐ¼Ñ Ð² Ð´ÐµÑÑÐºÐ¾Ð¼ ÑÐ°Ð´Ñ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0" t="5546" r="5997" b="7027"/>
          <a:stretch/>
        </p:blipFill>
        <p:spPr bwMode="auto">
          <a:xfrm>
            <a:off x="475488" y="3379303"/>
            <a:ext cx="3162234" cy="3424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039" y="238539"/>
            <a:ext cx="9043416" cy="1649895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«Детский сад № </a:t>
            </a:r>
            <a:r>
              <a:rPr lang="ru-RU" sz="28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18»</a:t>
            </a:r>
            <a:br>
              <a:rPr lang="ru-RU" sz="28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</a:rPr>
              <a:t> Артемовского городского округа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393" y="1967948"/>
            <a:ext cx="9134856" cy="422253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500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                </a:t>
            </a:r>
            <a:endParaRPr lang="ru-RU" sz="3600" i="1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« </a:t>
            </a:r>
            <a:r>
              <a:rPr lang="ru-RU" sz="73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Социо-игровые</a:t>
            </a:r>
            <a:r>
              <a:rPr lang="ru-RU" sz="73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73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приёмы </a:t>
            </a:r>
            <a:r>
              <a:rPr lang="ru-RU" sz="73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обучения в процессе взаимодействия детей с друг другом в ДОУ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ctr"/>
            <a:endParaRPr lang="ru-RU" sz="4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5100" dirty="0" smtClean="0">
                <a:solidFill>
                  <a:srgbClr val="0070C0"/>
                </a:solidFill>
              </a:rPr>
              <a:t>Подготовили:</a:t>
            </a:r>
          </a:p>
          <a:p>
            <a:r>
              <a:rPr lang="ru-RU" sz="5100" dirty="0" smtClean="0">
                <a:solidFill>
                  <a:srgbClr val="0070C0"/>
                </a:solidFill>
              </a:rPr>
              <a:t> Учитель – логопед: О.А. </a:t>
            </a:r>
            <a:r>
              <a:rPr lang="ru-RU" sz="5100" dirty="0" smtClean="0">
                <a:solidFill>
                  <a:srgbClr val="0070C0"/>
                </a:solidFill>
              </a:rPr>
              <a:t>Гончаренко </a:t>
            </a:r>
          </a:p>
          <a:p>
            <a:pPr algn="ctr"/>
            <a:r>
              <a:rPr lang="ru-RU" sz="5100" smtClean="0">
                <a:solidFill>
                  <a:srgbClr val="0070C0"/>
                </a:solidFill>
              </a:rPr>
              <a:t> </a:t>
            </a:r>
            <a:r>
              <a:rPr lang="ru-RU" sz="5100" smtClean="0">
                <a:solidFill>
                  <a:srgbClr val="0070C0"/>
                </a:solidFill>
              </a:rPr>
              <a:t>                                                       </a:t>
            </a:r>
            <a:r>
              <a:rPr lang="ru-RU" sz="5100" smtClean="0">
                <a:solidFill>
                  <a:srgbClr val="0070C0"/>
                </a:solidFill>
              </a:rPr>
              <a:t>Воспитатель</a:t>
            </a:r>
            <a:r>
              <a:rPr lang="ru-RU" sz="5100" dirty="0" smtClean="0">
                <a:solidFill>
                  <a:srgbClr val="0070C0"/>
                </a:solidFill>
              </a:rPr>
              <a:t>: </a:t>
            </a:r>
            <a:r>
              <a:rPr lang="ru-RU" sz="5100" dirty="0" smtClean="0">
                <a:solidFill>
                  <a:srgbClr val="0070C0"/>
                </a:solidFill>
              </a:rPr>
              <a:t>Н.В. </a:t>
            </a:r>
            <a:r>
              <a:rPr lang="ru-RU" sz="5100" dirty="0" err="1" smtClean="0">
                <a:solidFill>
                  <a:srgbClr val="0070C0"/>
                </a:solidFill>
              </a:rPr>
              <a:t>Тимершина</a:t>
            </a:r>
            <a:r>
              <a:rPr lang="ru-RU" sz="5100" dirty="0" smtClean="0">
                <a:solidFill>
                  <a:srgbClr val="0070C0"/>
                </a:solidFill>
              </a:rPr>
              <a:t> </a:t>
            </a:r>
            <a:endParaRPr lang="ru-RU" sz="5100" dirty="0">
              <a:solidFill>
                <a:srgbClr val="0070C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AutoShape 2" descr="ÐÐ°ÑÑÐ¸Ð½ÐºÐ¸ Ð¿Ð¾ Ð·Ð°Ð¿ÑÐ¾ÑÑ ÑÐ¾ÑÐ¸Ð¾ Ð¸Ð³ÑÐ¾Ð²ÑÐµ Ð¿ÑÐ¸ÐµÐ¼Ñ Ð² Ð´ÐµÑÑÐºÐ¾Ð¼ ÑÐ°Ð´Ñ"/>
          <p:cNvSpPr>
            <a:spLocks noChangeAspect="1" noChangeArrowheads="1"/>
          </p:cNvSpPr>
          <p:nvPr/>
        </p:nvSpPr>
        <p:spPr bwMode="auto">
          <a:xfrm>
            <a:off x="0" y="3035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2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Ð°ÑÑÐ¸Ð½ÐºÐ¸ Ð¿Ð¾ Ð·Ð°Ð¿ÑÐ¾ÑÑ ÑÐ¿Ð°ÑÐ¸Ð±Ð¾ Ð·Ð° Ð²Ð½Ð¸Ð¼Ð°Ð½Ð¸Ðµ Ñ Ð´ÐµÑÑÐ¼Ð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5" t="7696" r="2494"/>
          <a:stretch/>
        </p:blipFill>
        <p:spPr bwMode="auto">
          <a:xfrm>
            <a:off x="1138237" y="325437"/>
            <a:ext cx="7881938" cy="6113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462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5250"/>
            <a:ext cx="9838944" cy="248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0B0F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 </a:t>
            </a:r>
            <a:r>
              <a:rPr lang="ru-RU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– игровых приемов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состоят в том,</a:t>
            </a:r>
            <a:r>
              <a:rPr lang="ru-RU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</a:t>
            </a:r>
            <a:r>
              <a:rPr lang="ru-RU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учить, а налаживать</a:t>
            </a:r>
            <a:r>
              <a:rPr lang="ru-RU" sz="28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</a:t>
            </a: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во-первых, чтобы всем участникам захотелось доверять друг другу, а во вторых, чтобы каждый захотел доверять и своему собственному опыту.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ÐÐ°ÑÑÐ¸Ð½ÐºÐ¸ Ð¿Ð¾ Ð·Ð°Ð¿ÑÐ¾ÑÑ Ð´ÐµÐ»ÐµÐ½Ð¸Ðµ Ð´ÐµÑÐµÐ¹ Ð½Ð° ÑÐµÑÑÐµÑÐºÐ¸ Ð¿Ð¾ ÑÑÐ»ÐµÑÐºÐ¾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2" t="22477" r="2814" b="3440"/>
          <a:stretch/>
        </p:blipFill>
        <p:spPr bwMode="auto">
          <a:xfrm>
            <a:off x="252412" y="2388956"/>
            <a:ext cx="9110663" cy="4202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547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´ÐµÐ»ÐµÐ½Ð¸Ðµ Ð´ÐµÑÐµÐ¹ Ð½Ð° Ð³ÑÑÐ¿Ð¿Ñ Ð¿Ð¾ ÑÑÐ»ÐµÑÐº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5080"/>
            <a:ext cx="8766248" cy="559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500" y="342900"/>
            <a:ext cx="8670999" cy="47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Уникальные условия для детской самостоятельности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0682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ТО\DSC03475.JPG"/>
          <p:cNvPicPr>
            <a:picLocks noChangeAspect="1" noChangeArrowheads="1"/>
          </p:cNvPicPr>
          <p:nvPr/>
        </p:nvPicPr>
        <p:blipFill>
          <a:blip r:embed="rId2" cstate="print"/>
          <a:srcRect l="11035" t="6818" r="4884"/>
          <a:stretch>
            <a:fillRect/>
          </a:stretch>
        </p:blipFill>
        <p:spPr bwMode="auto">
          <a:xfrm>
            <a:off x="4954385" y="2966258"/>
            <a:ext cx="5576246" cy="347610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9550" y="295275"/>
            <a:ext cx="9353550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Обыкновенное чудо «Волшебной палочки»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дети объединились в группки по трое. Воспитатель достаёт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«волшебную палочку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будет ходить по кругу от одной тройки к другой. И чтобы передать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«волшебную палочку»,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тройка, посовещавшись, дружным хором должна назвать то, что находится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комнате, и, например,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окрашено в белый цвет.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ФОТО\DSC03473.JPG"/>
          <p:cNvPicPr>
            <a:picLocks noChangeAspect="1" noChangeArrowheads="1"/>
          </p:cNvPicPr>
          <p:nvPr/>
        </p:nvPicPr>
        <p:blipFill>
          <a:blip r:embed="rId3" cstate="print"/>
          <a:srcRect l="19799" r="41751" b="4787"/>
          <a:stretch>
            <a:fillRect/>
          </a:stretch>
        </p:blipFill>
        <p:spPr bwMode="auto">
          <a:xfrm>
            <a:off x="1501832" y="2809989"/>
            <a:ext cx="2612968" cy="358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7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ТО\DSC03498.JPG"/>
          <p:cNvPicPr>
            <a:picLocks noChangeAspect="1" noChangeArrowheads="1"/>
          </p:cNvPicPr>
          <p:nvPr/>
        </p:nvPicPr>
        <p:blipFill>
          <a:blip r:embed="rId2" cstate="print"/>
          <a:srcRect l="19107" t="11548"/>
          <a:stretch>
            <a:fillRect/>
          </a:stretch>
        </p:blipFill>
        <p:spPr bwMode="auto">
          <a:xfrm>
            <a:off x="6794268" y="2592185"/>
            <a:ext cx="5397732" cy="33199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1950" y="409576"/>
            <a:ext cx="84201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Всем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известна пословица: за двумя зайцами погонишься – ни одного не поймаешь. Отсюда возник и местный образ: если же погнаться за 133 зайцами, то глядишь, с десяток и наловишь. </a:t>
            </a:r>
            <a:endParaRPr lang="ru-RU" sz="3400" dirty="0"/>
          </a:p>
        </p:txBody>
      </p:sp>
      <p:pic>
        <p:nvPicPr>
          <p:cNvPr id="1026" name="Picture 2" descr="C:\Users\user\Desktop\ФОТО\DSC03501.JPG"/>
          <p:cNvPicPr>
            <a:picLocks noChangeAspect="1" noChangeArrowheads="1"/>
          </p:cNvPicPr>
          <p:nvPr/>
        </p:nvPicPr>
        <p:blipFill>
          <a:blip r:embed="rId3" cstate="print"/>
          <a:srcRect l="3051" r="12288" b="22147"/>
          <a:stretch>
            <a:fillRect/>
          </a:stretch>
        </p:blipFill>
        <p:spPr bwMode="auto">
          <a:xfrm>
            <a:off x="289559" y="3304309"/>
            <a:ext cx="6299628" cy="325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02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DSC03470.JPG"/>
          <p:cNvPicPr>
            <a:picLocks noChangeAspect="1" noChangeArrowheads="1"/>
          </p:cNvPicPr>
          <p:nvPr/>
        </p:nvPicPr>
        <p:blipFill>
          <a:blip r:embed="rId2" cstate="print"/>
          <a:srcRect l="24520" r="12388" b="12356"/>
          <a:stretch>
            <a:fillRect/>
          </a:stretch>
        </p:blipFill>
        <p:spPr bwMode="auto">
          <a:xfrm>
            <a:off x="8758916" y="3842902"/>
            <a:ext cx="3433084" cy="2682587"/>
          </a:xfrm>
          <a:prstGeom prst="rect">
            <a:avLst/>
          </a:prstGeom>
          <a:noFill/>
        </p:spPr>
      </p:pic>
      <p:pic>
        <p:nvPicPr>
          <p:cNvPr id="2052" name="Picture 4" descr="C:\Users\user\Desktop\ФОТО\DSC03471.JPG"/>
          <p:cNvPicPr>
            <a:picLocks noChangeAspect="1" noChangeArrowheads="1"/>
          </p:cNvPicPr>
          <p:nvPr/>
        </p:nvPicPr>
        <p:blipFill>
          <a:blip r:embed="rId3" cstate="print"/>
          <a:srcRect l="15520" r="7028" b="17796"/>
          <a:stretch>
            <a:fillRect/>
          </a:stretch>
        </p:blipFill>
        <p:spPr bwMode="auto">
          <a:xfrm>
            <a:off x="8394811" y="829540"/>
            <a:ext cx="3797189" cy="22669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38107"/>
            <a:ext cx="8416635" cy="6810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Е.Е. </a:t>
            </a:r>
            <a:r>
              <a:rPr lang="ru-RU" sz="2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Шулешко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отмечал</a:t>
            </a:r>
            <a:r>
              <a:rPr lang="ru-RU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что в шестёрке каждый ребёнок может найти </a:t>
            </a:r>
            <a:r>
              <a:rPr lang="ru-RU" sz="2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наиболее выгодные</a:t>
            </a:r>
            <a:r>
              <a:rPr lang="ru-RU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условия для возникновения коллективного делового 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общения: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большой группе все дети хотя и известны друг другу, но не все близки между 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собой;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малочисленных группах дети </a:t>
            </a:r>
            <a:r>
              <a:rPr lang="ru-RU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расширяют и тренируют свои умения входить в рабочий контакт с известными, но недостаточно близкими 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сверстниками;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время работы шестёрки часть детей может стихийно обособляться во временную тройку (3+3) или временную пару (2+4 или 2+2+2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дистанция между разными детьми быстро уменьшается: они начинают находить подходы друг к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другу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другие открывают в себе ситуационную терпимость (толерантность)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32" y="4663977"/>
            <a:ext cx="2815377" cy="219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ÐÐ°ÑÑÐ¸Ð½ÐºÐ¸ Ð¿Ð¾ Ð·Ð°Ð¿ÑÐ¾ÑÑ ÑÐµÐ±ÐµÐ½Ð¾Ðº Ð½Ðµ ÑÐ»ÑÑÐ°ÐµÑÑÑ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95" r="33938"/>
          <a:stretch/>
        </p:blipFill>
        <p:spPr bwMode="auto">
          <a:xfrm>
            <a:off x="471642" y="3845802"/>
            <a:ext cx="1948813" cy="1976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" t="19491" r="6201" b="18927"/>
          <a:stretch/>
        </p:blipFill>
        <p:spPr bwMode="auto">
          <a:xfrm>
            <a:off x="6380018" y="3429000"/>
            <a:ext cx="2847109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7" name="Picture 3" descr="че-овек-шаржа-ища-решение-и-он-прихо-ить-и-ея-354086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3" b="8505"/>
          <a:stretch>
            <a:fillRect/>
          </a:stretch>
        </p:blipFill>
        <p:spPr bwMode="auto">
          <a:xfrm>
            <a:off x="0" y="1338641"/>
            <a:ext cx="2244436" cy="20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Ð°ÑÑÐ¸Ð½ÐºÐ¸ Ð¿Ð¾ Ð·Ð°Ð¿ÑÐ¾ÑÑ Ð²Ð¾ÑÐ¿Ð¸ÑÐ°ÑÐµÐ»Ñ Ð´ÑÐ¼Ð°Ðµ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91" y="0"/>
            <a:ext cx="2466522" cy="2824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2849" y="189700"/>
            <a:ext cx="5998464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советов воспитателю:</a:t>
            </a:r>
            <a:endParaRPr lang="ru-RU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60120" y="940816"/>
            <a:ext cx="1059501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0" lvl="6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готовым к собственным промахам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9470" y="1911117"/>
            <a:ext cx="613435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108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«разжевывать» смысл задания. </a:t>
            </a:r>
            <a:endParaRPr lang="ru-RU" sz="2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6930" y="2831423"/>
            <a:ext cx="828792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Обращать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на интересные неожиданности.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6464" y="4529344"/>
            <a:ext cx="81046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Видеть </a:t>
            </a:r>
            <a:r>
              <a:rPr lang="ru-RU" sz="2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детских отказах ценные подсказки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2849" y="6077906"/>
            <a:ext cx="5206481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Умейте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порадоваться шуму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9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´ÐµÐ»ÐµÐ½Ð¸Ðµ Ð´ÐµÑÐµÐ¹ Ð½Ð° Ð³ÑÑÐ¿Ð¿Ñ Ð¿Ð¾ ÑÑÐ»ÐµÑÐº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3554"/>
            <a:ext cx="8489950" cy="6359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38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9483129"/>
              </p:ext>
            </p:extLst>
          </p:nvPr>
        </p:nvGraphicFramePr>
        <p:xfrm>
          <a:off x="401638" y="304798"/>
          <a:ext cx="9628187" cy="6072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988">
                  <a:extLst>
                    <a:ext uri="{9D8B030D-6E8A-4147-A177-3AD203B41FA5}">
                      <a16:colId xmlns="" xmlns:a16="http://schemas.microsoft.com/office/drawing/2014/main" val="3870788349"/>
                    </a:ext>
                  </a:extLst>
                </a:gridCol>
                <a:gridCol w="1901799">
                  <a:extLst>
                    <a:ext uri="{9D8B030D-6E8A-4147-A177-3AD203B41FA5}">
                      <a16:colId xmlns="" xmlns:a16="http://schemas.microsoft.com/office/drawing/2014/main" val="1682721196"/>
                    </a:ext>
                  </a:extLst>
                </a:gridCol>
                <a:gridCol w="2064483">
                  <a:extLst>
                    <a:ext uri="{9D8B030D-6E8A-4147-A177-3AD203B41FA5}">
                      <a16:colId xmlns="" xmlns:a16="http://schemas.microsoft.com/office/drawing/2014/main" val="467378361"/>
                    </a:ext>
                  </a:extLst>
                </a:gridCol>
                <a:gridCol w="2232717">
                  <a:extLst>
                    <a:ext uri="{9D8B030D-6E8A-4147-A177-3AD203B41FA5}">
                      <a16:colId xmlns="" xmlns:a16="http://schemas.microsoft.com/office/drawing/2014/main" val="2735082381"/>
                    </a:ext>
                  </a:extLst>
                </a:gridCol>
                <a:gridCol w="1951200">
                  <a:extLst>
                    <a:ext uri="{9D8B030D-6E8A-4147-A177-3AD203B41FA5}">
                      <a16:colId xmlns="" xmlns:a16="http://schemas.microsoft.com/office/drawing/2014/main" val="1069587804"/>
                    </a:ext>
                  </a:extLst>
                </a:gridCol>
              </a:tblGrid>
              <a:tr h="1198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Игры для рабочего настроя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Игры для социо-игрового приобщения к делу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Игры разминки - разрядки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Игры для творческого самоутверждения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Игры вольные (на воле)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274868460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Буква по воздуху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Аты</a:t>
                      </a:r>
                      <a:r>
                        <a:rPr lang="ru-RU" sz="1800" dirty="0">
                          <a:effectLst/>
                        </a:rPr>
                        <a:t>-баты с характеристикой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Воробьи - вороны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Выкуп фантов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«Яшу» и «Машу»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410423307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Бытовые механизмы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Города с небывальщиной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Встать по пальцам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«Да» и «Нет» не говорите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Клубок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2421829177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Волшебная палочка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 себя не отвечаю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Дядя Трифон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Костюм - превращение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Превратился сам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3730357995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Деление на команды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Озвучивание иллюстрации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Заводные человечки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правде и понарошку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Тумба. Тумба, где ключи?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3628773458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Заданный жест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Превращение предмета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Ловить зверюшку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Рифмы на «-ок»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Хороводы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3517218741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Испорченный телефон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Превращение комнаты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 пять органов чувств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Туристы и магазин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Растеряхи (Змейка)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64" marR="65064" marT="0" marB="0" anchor="ctr"/>
                </a:tc>
                <a:extLst>
                  <a:ext uri="{0D108BD9-81ED-4DB2-BD59-A6C34878D82A}">
                    <a16:rowId xmlns="" xmlns:a16="http://schemas.microsoft.com/office/drawing/2014/main" val="300578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72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</TotalTime>
  <Words>393</Words>
  <Application>Microsoft Office PowerPoint</Application>
  <PresentationFormat>Произвольный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    муниципальное бюджетное дошкольное образовательное учреждение  «Детский сад № 18»  Артемовского городского округа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18 Артемовского городского округа </dc:title>
  <dc:creator>Алексей У</dc:creator>
  <cp:lastModifiedBy>Шевнина</cp:lastModifiedBy>
  <cp:revision>51</cp:revision>
  <dcterms:created xsi:type="dcterms:W3CDTF">2019-09-05T01:18:43Z</dcterms:created>
  <dcterms:modified xsi:type="dcterms:W3CDTF">2022-12-05T14:38:27Z</dcterms:modified>
</cp:coreProperties>
</file>