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  <p:sldMasterId id="2147483784" r:id="rId2"/>
  </p:sldMasterIdLst>
  <p:sldIdLst>
    <p:sldId id="269" r:id="rId3"/>
    <p:sldId id="268" r:id="rId4"/>
    <p:sldId id="271" r:id="rId5"/>
    <p:sldId id="266" r:id="rId6"/>
    <p:sldId id="275" r:id="rId7"/>
    <p:sldId id="274" r:id="rId8"/>
    <p:sldId id="278" r:id="rId9"/>
    <p:sldId id="279" r:id="rId10"/>
    <p:sldId id="258" r:id="rId11"/>
    <p:sldId id="259" r:id="rId12"/>
    <p:sldId id="260" r:id="rId13"/>
    <p:sldId id="261" r:id="rId14"/>
    <p:sldId id="262" r:id="rId15"/>
    <p:sldId id="264" r:id="rId16"/>
    <p:sldId id="263" r:id="rId17"/>
    <p:sldId id="267" r:id="rId18"/>
    <p:sldId id="26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9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2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2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2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440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7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2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97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4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397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8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87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42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21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1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55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43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97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80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91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7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71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2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4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914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5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4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32403-1F09-48D6-8263-AAA8B459C80C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E0EB-23B0-4867-9337-257F9E629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35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для презентации физкультур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594974" y="1404464"/>
            <a:ext cx="8593917" cy="2809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«Сочетание речевых и </a:t>
            </a:r>
          </a:p>
          <a:p>
            <a:pPr algn="ctr" rtl="0">
              <a:buNone/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физкультурных </a:t>
            </a:r>
          </a:p>
          <a:p>
            <a:pPr algn="ctr" rtl="0">
              <a:buNone/>
            </a:pP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упражнений во время занятий </a:t>
            </a:r>
          </a:p>
          <a:p>
            <a:pPr algn="ctr" rtl="0">
              <a:buNone/>
            </a:pP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 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уличных тренажерах»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9412" y="122624"/>
            <a:ext cx="9794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18»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Артемовского городского округа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3315" y="4398322"/>
            <a:ext cx="52686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Подготовили:</a:t>
            </a:r>
          </a:p>
          <a:p>
            <a:r>
              <a:rPr lang="ru-RU" sz="2400" b="1" smtClean="0"/>
              <a:t>Учитель </a:t>
            </a:r>
            <a:r>
              <a:rPr lang="ru-RU" sz="2400" b="1" dirty="0"/>
              <a:t>– логопед: О.А. Гончаренко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Фото 2015\Фото уличные тренажеры\DSCN538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263" y="2850856"/>
            <a:ext cx="3676369" cy="346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389" y="581207"/>
            <a:ext cx="6939815" cy="276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«Лыжник» (детский)</a:t>
            </a:r>
            <a:endParaRPr lang="ru-RU" sz="32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предназначен для тренировки и укрепления мышц, суставов ног, поясницы, увеличения эластичности соединительных тканей.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03718" y="1639406"/>
            <a:ext cx="5367256" cy="39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0817" y="590224"/>
            <a:ext cx="6490636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«Мостик для балансировки»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предназначен для тренировки и  развития координации движения.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Мои документы\Фото 2015\Фото уличные тренажеры\DSCN5385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2224235" y="2180443"/>
            <a:ext cx="3218693" cy="434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19501" y="1304226"/>
            <a:ext cx="5592275" cy="42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390" y="570973"/>
            <a:ext cx="6840892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«Наездник» (детский)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Тренажер предназначен для тренировки мышц в области живота, спины, ног и рук.</a:t>
            </a:r>
            <a:endParaRPr lang="ru-RU" sz="2800" dirty="0"/>
          </a:p>
        </p:txBody>
      </p:sp>
      <p:pic>
        <p:nvPicPr>
          <p:cNvPr id="3" name="Рисунок 2" descr="D:\Мои документы\Фото 2015\Фото уличные тренажеры\DSCN538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625" y="2695940"/>
            <a:ext cx="445649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82346" y="1269201"/>
            <a:ext cx="5832908" cy="425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5057" y="610084"/>
            <a:ext cx="6240379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«Шаговый» (детский) двухместный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предназначен для тренировки и укрепления мышц, суставов ног, поясницы, увеличения эластичности соединительных тканей.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400" dirty="0"/>
          </a:p>
        </p:txBody>
      </p:sp>
      <p:pic>
        <p:nvPicPr>
          <p:cNvPr id="3" name="Рисунок 2" descr="D:\Мои документы\Фото 2015\Фото уличные тренажеры\DSCN5387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2453" y="3383280"/>
            <a:ext cx="4831882" cy="280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18070" y="1672304"/>
            <a:ext cx="4562374" cy="464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803" y="601982"/>
            <a:ext cx="7441613" cy="270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«Ванька-встанька»  (детский) двухместный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предназначен для тренировки суставов, мышц в области талии, развивает координацию движений.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400" dirty="0"/>
          </a:p>
        </p:txBody>
      </p:sp>
      <p:pic>
        <p:nvPicPr>
          <p:cNvPr id="3" name="Рисунок 2" descr="D:\Мои документы\Фото 2015\Фото уличные тренажеры\DSCN5389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6351" y="2786514"/>
            <a:ext cx="3666524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45134" y="1742732"/>
            <a:ext cx="4937759" cy="428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307" y="600458"/>
            <a:ext cx="6375134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«Альпийская стенка для лазанья»</a:t>
            </a:r>
            <a:endParaRPr lang="ru-RU" sz="28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Тренажер предназначен для тренировки и укрепления мышц, суставов ног, поясницы, увеличения эластичности соединительных тканей.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D:\Мои документы\Фото 2015\Фото уличные тренажеры\DSCN5388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4571" y="3216337"/>
            <a:ext cx="3982453" cy="307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18008" y="1329480"/>
            <a:ext cx="4745255" cy="46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8680" y="1152993"/>
            <a:ext cx="1051800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Таким образом, 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анные тренажеры отвечают основным педагогическим требованиям: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имеют привлекательный вид, а значит, вызывают у детей интерес, побуждают их к разнообразной ДА;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учитывают особенности образного восприятия дошкольников;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позволяют создавать игровые ситуации с использованием разных сюжетов;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доступны всем детям, независимо от их физической подготовленности;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моделируют такие движения как бег, прыжки,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подлезания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др.;</a:t>
            </a:r>
            <a:b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соответствуют ростовым характеристикам детей и их функциональным возможностям.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Развивают речевую активность ребенка.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483" y="4808742"/>
            <a:ext cx="703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76206" y="947885"/>
            <a:ext cx="3447022" cy="4623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16657" y="631597"/>
            <a:ext cx="73661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«Чтобы сделать ребенка умным </a:t>
            </a:r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 рассудительным</a:t>
            </a:r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endParaRPr lang="ru-RU" sz="2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сделайте </a:t>
            </a:r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его крепким </a:t>
            </a:r>
            <a:r>
              <a:rPr lang="ru-RU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здоровым</a:t>
            </a:r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455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668" y="2097843"/>
            <a:ext cx="10616184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7260" y="931501"/>
            <a:ext cx="10287000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Главной целью физического воспитания в дошкольном учреждении является удовлетворение естественной биологической потребности детей в движении, достижение оптимального уровня здоровья и всестороннего двигательного развития. А достижение этой цели невозможно без постоянного поиска новых эффективных и разнообразных форм физкультурно-оздоровительной работы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7468" y="4333295"/>
            <a:ext cx="10311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Комплексному решению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уличных тренажеров в сочетании  с речевыми и физкультурными упражнениями во время занятий.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0996" y="1405578"/>
            <a:ext cx="1030528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Тренажёры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улицы позволяют дошкольникам с большей пользой проводить время на открытом воздухе: эффективно заниматься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физическими 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речевыми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упражнениями.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996" y="3050195"/>
            <a:ext cx="9802368" cy="2113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 просты и удобны в обращении, могут использоваться на физкультурных занятиях, во время гимнастики как после дневного сна, так и утром, в самостоятельной деятельности.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2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960" y="1194542"/>
            <a:ext cx="10506456" cy="51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тренажеры начинают в старшем дошкольном возрасте (5 – 7 лет). Этот возраст наиболее благоприятен для развития координационных и скоростно-силовых качеств, выносливости и гибкости. Дети этого возраста уже способны анализировать свои движения и действия, контролируя таким образом свое самочувствие. Во время занятий с тренажерами старшие дошкольники стремятся не только поддерживать высокий уровень ДА, но и проявлять физические возможности – силу, ловкость, выносливость.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9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1"/>
          <p:cNvSpPr>
            <a:spLocks noChangeArrowheads="1"/>
          </p:cNvSpPr>
          <p:nvPr/>
        </p:nvSpPr>
        <p:spPr bwMode="auto">
          <a:xfrm>
            <a:off x="2125175" y="1405094"/>
            <a:ext cx="2438400" cy="685800"/>
          </a:xfrm>
          <a:prstGeom prst="flowChart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ЗАДАЧИ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AutoShape 71"/>
          <p:cNvSpPr>
            <a:spLocks noChangeArrowheads="1"/>
          </p:cNvSpPr>
          <p:nvPr/>
        </p:nvSpPr>
        <p:spPr bwMode="auto">
          <a:xfrm>
            <a:off x="7482609" y="1405094"/>
            <a:ext cx="2438400" cy="685800"/>
          </a:xfrm>
          <a:prstGeom prst="flowChartProcess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ПРИНЦИПЫ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AutoShape 71"/>
          <p:cNvSpPr>
            <a:spLocks noChangeArrowheads="1"/>
          </p:cNvSpPr>
          <p:nvPr/>
        </p:nvSpPr>
        <p:spPr bwMode="auto">
          <a:xfrm>
            <a:off x="4872587" y="2382787"/>
            <a:ext cx="2438400" cy="685800"/>
          </a:xfrm>
          <a:prstGeom prst="flowChart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Предполагаемый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результат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AutoShape 71"/>
          <p:cNvSpPr>
            <a:spLocks noChangeArrowheads="1"/>
          </p:cNvSpPr>
          <p:nvPr/>
        </p:nvSpPr>
        <p:spPr bwMode="auto">
          <a:xfrm>
            <a:off x="128336" y="2725686"/>
            <a:ext cx="4435238" cy="4040874"/>
          </a:xfrm>
          <a:prstGeom prst="flowChartProcess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все системы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мышечный корсет, увеличить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подвижность суставов, выработать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правильную осанку.</a:t>
            </a:r>
          </a:p>
          <a:p>
            <a:pPr marL="342900" indent="-342900">
              <a:buAutoNum type="arabicPeriod" startAt="3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общую выносливость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качества детей 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Способствовать овладению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определенными двигательными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мениями и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навыками, а также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приемами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страховки.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выразительностью дикцией, развитие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слуха, слоговой структуры </a:t>
            </a: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лова.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71"/>
          <p:cNvSpPr>
            <a:spLocks noChangeArrowheads="1"/>
          </p:cNvSpPr>
          <p:nvPr/>
        </p:nvSpPr>
        <p:spPr bwMode="auto">
          <a:xfrm>
            <a:off x="7620000" y="2541672"/>
            <a:ext cx="4459473" cy="243739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подход к методике и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дозировке с учетом особенностей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и общего состояния здоровья</a:t>
            </a:r>
          </a:p>
          <a:p>
            <a:pPr marL="342900" indent="-342900">
              <a:buAutoNum type="arabicPeriod" startAt="2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и последовательность </a:t>
            </a:r>
          </a:p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спользования физкультурных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речевыми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упражнениями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Регулярность занятий.</a:t>
            </a:r>
          </a:p>
          <a:p>
            <a:pPr marL="342900" indent="-342900">
              <a:buAutoNum type="arabicPeriod" startAt="4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Чередование упражнений с отдыхом</a:t>
            </a:r>
          </a:p>
          <a:p>
            <a:pPr marL="342900" indent="-342900">
              <a:buAutoNum type="arabicPeriod" startAt="4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Сознательное и активное участие 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3669" y="4979070"/>
            <a:ext cx="7365804" cy="16960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собственному здоровью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доступными способами его укрепления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потребности в ежедневной двигательной активности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показателей физического развития и физической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подготовленности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произнесения дошкольником определенного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и развития фонематического слуха.</a:t>
            </a:r>
          </a:p>
        </p:txBody>
      </p:sp>
      <p:sp>
        <p:nvSpPr>
          <p:cNvPr id="9" name="AutoShape 19"/>
          <p:cNvSpPr>
            <a:spLocks noChangeArrowheads="1"/>
          </p:cNvSpPr>
          <p:nvPr/>
        </p:nvSpPr>
        <p:spPr bwMode="auto">
          <a:xfrm rot="5400000">
            <a:off x="5546948" y="1617588"/>
            <a:ext cx="1067153" cy="241600"/>
          </a:xfrm>
          <a:prstGeom prst="notchedRightArrow">
            <a:avLst>
              <a:gd name="adj1" fmla="val 50000"/>
              <a:gd name="adj2" fmla="val 2231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9"/>
          <p:cNvSpPr>
            <a:spLocks noChangeArrowheads="1"/>
          </p:cNvSpPr>
          <p:nvPr/>
        </p:nvSpPr>
        <p:spPr bwMode="auto">
          <a:xfrm rot="5400000">
            <a:off x="5300418" y="3914291"/>
            <a:ext cx="1582738" cy="219075"/>
          </a:xfrm>
          <a:prstGeom prst="notchedRightArrow">
            <a:avLst>
              <a:gd name="adj1" fmla="val 50000"/>
              <a:gd name="adj2" fmla="val 2231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9571033">
            <a:off x="2672172" y="2298752"/>
            <a:ext cx="1582738" cy="219075"/>
          </a:xfrm>
          <a:prstGeom prst="notchedRightArrow">
            <a:avLst>
              <a:gd name="adj1" fmla="val 50000"/>
              <a:gd name="adj2" fmla="val 22319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 rot="1077018">
            <a:off x="8398792" y="2221910"/>
            <a:ext cx="1212839" cy="232174"/>
          </a:xfrm>
          <a:prstGeom prst="notchedRightArrow">
            <a:avLst>
              <a:gd name="adj1" fmla="val 50000"/>
              <a:gd name="adj2" fmla="val 223195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-365546">
            <a:off x="1405292" y="1000502"/>
            <a:ext cx="670005" cy="903591"/>
          </a:xfrm>
          <a:prstGeom prst="curvedRightArrow">
            <a:avLst>
              <a:gd name="adj1" fmla="val 21855"/>
              <a:gd name="adj2" fmla="val 437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 rot="196194" flipH="1">
            <a:off x="9994117" y="1023911"/>
            <a:ext cx="682636" cy="872635"/>
          </a:xfrm>
          <a:prstGeom prst="curvedRightArrow">
            <a:avLst>
              <a:gd name="adj1" fmla="val 21855"/>
              <a:gd name="adj2" fmla="val 437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-58401"/>
            <a:ext cx="12044699" cy="126321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cs typeface="Times New Roman" panose="02020603050405020304" pitchFamily="18" charset="0"/>
              </a:rPr>
              <a:t>Создание условий для физического развития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 и своевременной коррекции нарушений опорно-</a:t>
            </a:r>
          </a:p>
          <a:p>
            <a:r>
              <a:rPr lang="ru-RU" b="1" dirty="0" smtClean="0">
                <a:cs typeface="Times New Roman" panose="02020603050405020304" pitchFamily="18" charset="0"/>
              </a:rPr>
              <a:t>двигательного </a:t>
            </a:r>
            <a:r>
              <a:rPr lang="ru-RU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и речевого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b="1" dirty="0">
                <a:cs typeface="Times New Roman" panose="02020603050405020304" pitchFamily="18" charset="0"/>
              </a:rPr>
              <a:t>аппарата</a:t>
            </a:r>
            <a:endParaRPr lang="ru-RU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9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449233" y="-37522"/>
            <a:ext cx="8915400" cy="740182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Comic Sans MS" panose="030F0702030302020204" pitchFamily="66" charset="0"/>
              </a:rPr>
              <a:t>Структура занятия на тренажерах</a:t>
            </a:r>
            <a:endParaRPr lang="ru-RU" alt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649650" y="949542"/>
            <a:ext cx="1447800" cy="685800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b="1" dirty="0">
                <a:latin typeface="Comic Sans MS" panose="030F0702030302020204" pitchFamily="66" charset="0"/>
              </a:rPr>
              <a:t>I</a:t>
            </a:r>
            <a:r>
              <a:rPr lang="ru-RU" altLang="ru-RU" b="1" dirty="0">
                <a:latin typeface="Comic Sans MS" panose="030F0702030302020204" pitchFamily="66" charset="0"/>
              </a:rPr>
              <a:t> </a:t>
            </a:r>
            <a:r>
              <a:rPr lang="ru-RU" altLang="ru-RU" b="1" dirty="0" smtClean="0">
                <a:latin typeface="Comic Sans MS" panose="030F0702030302020204" pitchFamily="66" charset="0"/>
              </a:rPr>
              <a:t>часть</a:t>
            </a:r>
          </a:p>
          <a:p>
            <a:pPr algn="ctr" eaLnBrk="1" hangingPunct="1"/>
            <a:r>
              <a:rPr lang="ru-RU" altLang="ru-RU" b="1" dirty="0" smtClean="0">
                <a:latin typeface="Comic Sans MS" panose="030F0702030302020204" pitchFamily="66" charset="0"/>
              </a:rPr>
              <a:t>вводная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702070" y="938167"/>
            <a:ext cx="1447800" cy="685800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b="1" dirty="0" smtClean="0">
                <a:latin typeface="Comic Sans MS" panose="030F0702030302020204" pitchFamily="66" charset="0"/>
              </a:rPr>
              <a:t>II</a:t>
            </a:r>
            <a:r>
              <a:rPr lang="ru-RU" altLang="ru-RU" b="1" dirty="0" smtClean="0">
                <a:latin typeface="Comic Sans MS" panose="030F0702030302020204" pitchFamily="66" charset="0"/>
              </a:rPr>
              <a:t> часть</a:t>
            </a:r>
          </a:p>
          <a:p>
            <a:pPr algn="ctr" eaLnBrk="1" hangingPunct="1"/>
            <a:r>
              <a:rPr lang="ru-RU" altLang="ru-RU" b="1" dirty="0" smtClean="0">
                <a:latin typeface="Comic Sans MS" panose="030F0702030302020204" pitchFamily="66" charset="0"/>
              </a:rPr>
              <a:t>основная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707282" y="3368676"/>
            <a:ext cx="2399301" cy="685800"/>
          </a:xfrm>
          <a:prstGeom prst="rect">
            <a:avLst/>
          </a:prstGeom>
          <a:solidFill>
            <a:srgbClr val="92D050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ru-RU" b="1" dirty="0" smtClean="0">
                <a:latin typeface="Comic Sans MS" panose="030F0702030302020204" pitchFamily="66" charset="0"/>
              </a:rPr>
              <a:t>III</a:t>
            </a:r>
            <a:r>
              <a:rPr lang="ru-RU" altLang="ru-RU" b="1" dirty="0" smtClean="0">
                <a:latin typeface="Comic Sans MS" panose="030F0702030302020204" pitchFamily="66" charset="0"/>
              </a:rPr>
              <a:t> часть</a:t>
            </a:r>
          </a:p>
          <a:p>
            <a:pPr algn="ctr" eaLnBrk="1" hangingPunct="1"/>
            <a:r>
              <a:rPr lang="ru-RU" altLang="ru-RU" b="1" dirty="0" smtClean="0">
                <a:latin typeface="Comic Sans MS" panose="030F0702030302020204" pitchFamily="66" charset="0"/>
              </a:rPr>
              <a:t>заключительная</a:t>
            </a:r>
            <a:endParaRPr lang="ru-RU" altLang="ru-RU" b="1" dirty="0">
              <a:latin typeface="Comic Sans MS" panose="030F0702030302020204" pitchFamily="66" charset="0"/>
            </a:endParaRP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245403" y="1882224"/>
            <a:ext cx="4390605" cy="2486154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400" b="1" dirty="0" smtClean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-подготовка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организма к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предстоящей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речевой и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физической нагрузке. 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3-4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Игровой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самомассаж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Комплекс упражнений </a:t>
            </a:r>
            <a:endParaRPr 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Суставная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гимнастика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Дыхательная гимнастика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Упражнения с массажными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мячами</a:t>
            </a:r>
          </a:p>
          <a:p>
            <a:pPr marL="285750" indent="-285750" algn="ctr">
              <a:buFontTx/>
              <a:buChar char="-"/>
            </a:pPr>
            <a:endParaRPr lang="ru-RU" sz="1100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291618" y="1951423"/>
            <a:ext cx="4708358" cy="2225719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sz="1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- увеличение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физиологической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нагрузки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endParaRPr 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организм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при которой 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интенсивно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 </a:t>
            </a:r>
            <a:endParaRPr 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последовательно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работают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разные группы мышц.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20-22мин.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Работа с простыми и сложными тренажерами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Дыхательная гимнастика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Элементы самомассажа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Чистоговорки</a:t>
            </a:r>
            <a:r>
              <a:rPr 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скороговорки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Психогимнастические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этюды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248587" y="4826940"/>
            <a:ext cx="5502441" cy="168148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latin typeface="Tahoma" panose="020B0604030504040204" pitchFamily="34" charset="0"/>
              </a:rPr>
              <a:t> 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Цель</a:t>
            </a:r>
            <a:r>
              <a:rPr lang="ru-RU" altLang="ru-RU" sz="1600" b="1" dirty="0" smtClean="0">
                <a:cs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постепенное снижение нагрузки, нормализация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</a:t>
            </a: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еятельности сердечно-сосудистой и дыхательной системы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4-5мин.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Разные виды ходьбы (по коррекционным дорожкам)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Игры малой подвижности, на внимание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Дыхательные упражнения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Упражнения на релаксацию</a:t>
            </a:r>
          </a:p>
          <a:p>
            <a:pPr algn="ctr" eaLnBrk="1" hangingPunct="1"/>
            <a:endParaRPr lang="ru-RU" altLang="ru-RU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 rot="-365546">
            <a:off x="1619174" y="863817"/>
            <a:ext cx="785812" cy="857250"/>
          </a:xfrm>
          <a:prstGeom prst="curvedRightArrow">
            <a:avLst>
              <a:gd name="adj1" fmla="val 21818"/>
              <a:gd name="adj2" fmla="val 4363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9418721" y="877716"/>
            <a:ext cx="838200" cy="838200"/>
          </a:xfrm>
          <a:prstGeom prst="curvedLeftArrow">
            <a:avLst>
              <a:gd name="adj1" fmla="val 22222"/>
              <a:gd name="adj2" fmla="val 44444"/>
              <a:gd name="adj3" fmla="val 417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 rot="5400000">
            <a:off x="4609971" y="1839331"/>
            <a:ext cx="2526508" cy="253166"/>
          </a:xfrm>
          <a:prstGeom prst="notchedRightArrow">
            <a:avLst>
              <a:gd name="adj1" fmla="val 50000"/>
              <a:gd name="adj2" fmla="val 22279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396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5064" y="1873574"/>
            <a:ext cx="8641080" cy="319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2800" dirty="0" smtClean="0"/>
              <a:t>        К </a:t>
            </a:r>
            <a:r>
              <a:rPr lang="ru-RU" sz="2800" dirty="0"/>
              <a:t>занятиям на оздоровительных тренажерах допускаются практически все дети, посещающие ДОУ. </a:t>
            </a:r>
            <a:r>
              <a:rPr lang="ru-RU" sz="2800" dirty="0" smtClean="0"/>
              <a:t>             </a:t>
            </a:r>
            <a:r>
              <a:rPr lang="ru-RU" sz="2800" b="1" dirty="0" smtClean="0"/>
              <a:t>Абсолютными </a:t>
            </a:r>
            <a:r>
              <a:rPr lang="ru-RU" sz="2800" b="1" dirty="0"/>
              <a:t>противопоказаниями для занятий  с использованием тренажеров являются: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dirty="0" smtClean="0"/>
              <a:t>·Хронические </a:t>
            </a:r>
            <a:r>
              <a:rPr lang="ru-RU" sz="2800" dirty="0"/>
              <a:t>и острые заболевания почек, органов дыхания.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sz="2800" dirty="0" smtClean="0"/>
              <a:t>·Большинство </a:t>
            </a:r>
            <a:r>
              <a:rPr lang="ru-RU" sz="2800" dirty="0"/>
              <a:t>пороков сердца, значительная близорукость с изменением глазного дня.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54187" y="1042416"/>
            <a:ext cx="96824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>
                <a:ln/>
                <a:solidFill>
                  <a:srgbClr val="FF0000"/>
                </a:solidFill>
                <a:effectLst/>
              </a:rPr>
              <a:t>Противопоказания для использования тренажеров:</a:t>
            </a:r>
          </a:p>
        </p:txBody>
      </p:sp>
    </p:spTree>
    <p:extLst>
      <p:ext uri="{BB962C8B-B14F-4D97-AF65-F5344CB8AC3E}">
        <p14:creationId xmlns:p14="http://schemas.microsoft.com/office/powerpoint/2010/main" val="32931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279" y="903342"/>
            <a:ext cx="10293531" cy="481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дошкольного возраста с нарушением речи специальными исследованиями выявлена недостаточная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моторных функций.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показывает изучение анамнеза детей с речевой патологией, особенности моторного развития наблюдаются у них с самого раннего возраста: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позже начинают удерживать голову, сидеть, стоять, и т.д.,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запозданием формируются локомоторные функции (лазание, ходьба, прыжки и др.),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 таких детей отмечают задержку у них формирования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манипулятивных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действий с игрушками,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в овладении навыками самообслуживания и т.д.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4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ои документы\Фото 2015\Фото уличные тренажеры\DSCN538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5679" y="3026664"/>
            <a:ext cx="4910569" cy="316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6384" y="658210"/>
            <a:ext cx="6656832" cy="326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«Рули» (детский) двухместный</a:t>
            </a:r>
            <a:endParaRPr lang="ru-RU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Тренажер предназначен для развития и укрепления мышц и суставов плечевого пояса, помогает разрабатывать суставы рук.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95711" y="1780878"/>
            <a:ext cx="4568189" cy="42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785</Words>
  <Application>Microsoft Office PowerPoint</Application>
  <PresentationFormat>Широкоэкранный</PresentationFormat>
  <Paragraphs>119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Garamond</vt:lpstr>
      <vt:lpstr>Impact</vt:lpstr>
      <vt:lpstr>Symbol</vt:lpstr>
      <vt:lpstr>Tahoma</vt:lpstr>
      <vt:lpstr>Times New Roman</vt:lpstr>
      <vt:lpstr>Натуральные материалы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Наташа</cp:lastModifiedBy>
  <cp:revision>76</cp:revision>
  <dcterms:created xsi:type="dcterms:W3CDTF">2024-01-22T07:17:34Z</dcterms:created>
  <dcterms:modified xsi:type="dcterms:W3CDTF">2024-07-01T11:35:30Z</dcterms:modified>
</cp:coreProperties>
</file>