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56" r:id="rId3"/>
    <p:sldId id="261" r:id="rId4"/>
    <p:sldId id="257" r:id="rId5"/>
    <p:sldId id="269" r:id="rId6"/>
    <p:sldId id="292" r:id="rId7"/>
    <p:sldId id="263" r:id="rId8"/>
    <p:sldId id="258" r:id="rId9"/>
    <p:sldId id="267" r:id="rId10"/>
    <p:sldId id="274" r:id="rId11"/>
    <p:sldId id="298" r:id="rId12"/>
    <p:sldId id="284" r:id="rId13"/>
    <p:sldId id="271" r:id="rId14"/>
    <p:sldId id="276" r:id="rId15"/>
    <p:sldId id="264" r:id="rId16"/>
    <p:sldId id="286" r:id="rId17"/>
    <p:sldId id="294" r:id="rId18"/>
    <p:sldId id="293" r:id="rId19"/>
    <p:sldId id="281" r:id="rId20"/>
    <p:sldId id="295" r:id="rId21"/>
    <p:sldId id="290" r:id="rId22"/>
    <p:sldId id="282" r:id="rId23"/>
    <p:sldId id="289" r:id="rId24"/>
    <p:sldId id="297" r:id="rId25"/>
    <p:sldId id="296" r:id="rId26"/>
    <p:sldId id="278" r:id="rId27"/>
    <p:sldId id="287" r:id="rId28"/>
    <p:sldId id="288" r:id="rId29"/>
    <p:sldId id="268" r:id="rId30"/>
    <p:sldId id="272" r:id="rId31"/>
    <p:sldId id="280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20" d="100"/>
          <a:sy n="120" d="100"/>
        </p:scale>
        <p:origin x="13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9;&#1063;&#1048;&#1058;&#1045;&#1051;&#1068;%20&#1043;&#1054;&#1044;&#1040;%202014\minusovki.mptri.net%20detskie_-_aniutini_glazki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4414" y="714356"/>
            <a:ext cx="6615130" cy="4031873"/>
          </a:xfrm>
          <a:prstGeom prst="rect">
            <a:avLst/>
          </a:prstGeom>
        </p:spPr>
        <p:txBody>
          <a:bodyPr wrap="square">
            <a:spAutoFit/>
            <a:scene3d>
              <a:camera prst="perspectiveBelow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cap="all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Электронное  портфолио</a:t>
            </a:r>
            <a:endParaRPr lang="ru-RU" sz="40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Учителя-логопеда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детского    сада</a:t>
            </a:r>
            <a:endParaRPr lang="ru-RU" sz="40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6" name="minusovki.mptri.net detskie_-_aniutini_glaz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276" y="3356992"/>
            <a:ext cx="8398179" cy="26432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           </a:t>
            </a:r>
            <a:r>
              <a:rPr lang="ru-RU" sz="1600" b="1" dirty="0" smtClean="0"/>
              <a:t> </a:t>
            </a:r>
            <a:r>
              <a:rPr lang="ru-RU" sz="1600" b="1" dirty="0">
                <a:latin typeface="PT Sans" panose="020B0503020203020204" pitchFamily="34" charset="-52"/>
              </a:rPr>
              <a:t>«Что самое главное было в моей жизни? – задаю себе вопрос, - без раздумий отвечаю: любовь к детям». Можно сказать, что вся педагогическая система до сих пор существует только благодаря бескорыстной  любви лучших педагогов, принимающих свою профессию как служение. В работе с детьми любовь, чуткость особенно необходимы, поскольку учитель-логопед заменяет воспитанникам мать в ее отсутствие, а, следовательно, должен и вести себя по-матерински, не скупясь на внимание, доброе слово, ласку, теплоту, сердечность. Я – любящий человек! А это во много раз чудесней, чем быть любимой. У меня прекрасная миссия – дарить свою Любовь детям! И я с большим удовольствием воплощаю ее в жизнь, одновременно обучая своих детей этому чувству. Как говорил Л. Толстой: «Любить – значит жить жизнью того, кого любишь». В этих словах, и заключается смысл того, зачем я ежедневно иду к детям.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52296" y="195317"/>
            <a:ext cx="2471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Эссе</a:t>
            </a:r>
            <a:endParaRPr kumimoji="0" lang="ru-RU" sz="6000" b="1" i="0" u="none" strike="noStrike" kern="1200" cap="all" spc="0" normalizeH="0" baseline="0" noProof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75856" y="952381"/>
            <a:ext cx="4104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Есть профессия в мире одна</a:t>
            </a:r>
            <a:b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Неприметна она для людей.</a:t>
            </a:r>
            <a:b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Только детям она так нужна,</a:t>
            </a:r>
            <a:b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Нет профессии в мире важней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Чтоб красиво уметь говорить,</a:t>
            </a:r>
            <a:b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Детям надо упорно трудиться.</a:t>
            </a:r>
            <a:b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Ну а мы их должны научить,</a:t>
            </a:r>
            <a:b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Это в жизни им так пригодится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С. Басалаева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57148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7056784" cy="58092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PT Sans" panose="020B0503020203020204" pitchFamily="34" charset="-52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PT Sans" panose="020B0503020203020204" pitchFamily="34" charset="-52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70C0"/>
                </a:solidFill>
                <a:latin typeface="PT Sans" panose="020B0503020203020204" pitchFamily="34" charset="-52"/>
                <a:ea typeface="+mn-ea"/>
                <a:cs typeface="+mn-cs"/>
              </a:rPr>
              <a:t>Логопед </a:t>
            </a:r>
            <a:r>
              <a:rPr lang="ru-RU" sz="3200" b="1" dirty="0">
                <a:solidFill>
                  <a:srgbClr val="0070C0"/>
                </a:solidFill>
                <a:latin typeface="PT Sans" panose="020B0503020203020204" pitchFamily="34" charset="-52"/>
                <a:ea typeface="+mn-ea"/>
                <a:cs typeface="+mn-cs"/>
              </a:rPr>
              <a:t>– больше, чем специальность, </a:t>
            </a:r>
            <a:r>
              <a:rPr lang="ru-RU" sz="3200" b="1" dirty="0" err="1">
                <a:solidFill>
                  <a:srgbClr val="0070C0"/>
                </a:solidFill>
                <a:latin typeface="PT Sans" panose="020B0503020203020204" pitchFamily="34" charset="-52"/>
                <a:ea typeface="+mn-ea"/>
                <a:cs typeface="+mn-cs"/>
              </a:rPr>
              <a:t>ответственнее</a:t>
            </a:r>
            <a:r>
              <a:rPr lang="ru-RU" sz="3200" b="1" dirty="0">
                <a:solidFill>
                  <a:srgbClr val="0070C0"/>
                </a:solidFill>
                <a:latin typeface="PT Sans" panose="020B0503020203020204" pitchFamily="34" charset="-52"/>
                <a:ea typeface="+mn-ea"/>
                <a:cs typeface="+mn-cs"/>
              </a:rPr>
              <a:t>, чем профессия.</a:t>
            </a:r>
            <a:br>
              <a:rPr lang="ru-RU" sz="3200" b="1" dirty="0">
                <a:solidFill>
                  <a:srgbClr val="0070C0"/>
                </a:solidFill>
                <a:latin typeface="PT Sans" panose="020B0503020203020204" pitchFamily="34" charset="-52"/>
                <a:ea typeface="+mn-ea"/>
                <a:cs typeface="+mn-cs"/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PT Sans" panose="020B0503020203020204" pitchFamily="34" charset="-52"/>
              </a:rPr>
              <a:t>Л</a:t>
            </a:r>
            <a:r>
              <a:rPr lang="ru-RU" b="1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</a:rPr>
              <a:t>– любовь к детям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 </a:t>
            </a:r>
            <a:endParaRPr lang="ru-RU" dirty="0" smtClean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PT Sans" panose="020B0503020203020204" pitchFamily="34" charset="-52"/>
              </a:rPr>
              <a:t>О</a:t>
            </a:r>
            <a:r>
              <a:rPr lang="ru-RU" b="1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</a:rPr>
              <a:t>– образование и самообразование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 </a:t>
            </a:r>
            <a:endParaRPr lang="ru-RU" dirty="0" smtClean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PT Sans" panose="020B0503020203020204" pitchFamily="34" charset="-52"/>
              </a:rPr>
              <a:t>Г</a:t>
            </a:r>
            <a:r>
              <a:rPr lang="ru-RU" b="1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</a:rPr>
              <a:t>– гордость профессией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 </a:t>
            </a:r>
            <a:endParaRPr lang="ru-RU" dirty="0" smtClean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PT Sans" panose="020B0503020203020204" pitchFamily="34" charset="-52"/>
              </a:rPr>
              <a:t>О</a:t>
            </a:r>
            <a:r>
              <a:rPr lang="ru-RU" b="1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</a:rPr>
              <a:t>– опыт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 </a:t>
            </a:r>
            <a:endParaRPr lang="ru-RU" dirty="0" smtClean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PT Sans" panose="020B0503020203020204" pitchFamily="34" charset="-52"/>
              </a:rPr>
              <a:t>П</a:t>
            </a:r>
            <a:r>
              <a:rPr lang="ru-RU" b="1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позитив</a:t>
            </a:r>
          </a:p>
          <a:p>
            <a:pPr marL="0" indent="0">
              <a:buNone/>
            </a:pPr>
            <a:r>
              <a:rPr lang="ru-RU" sz="4300" b="1" dirty="0" smtClean="0">
                <a:solidFill>
                  <a:srgbClr val="0070C0"/>
                </a:solidFill>
                <a:latin typeface="PT Sans" panose="020B0503020203020204" pitchFamily="34" charset="-52"/>
              </a:rPr>
              <a:t>Е</a:t>
            </a:r>
            <a:r>
              <a:rPr lang="ru-RU" b="1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</a:rPr>
              <a:t>– единство в работе с семьёй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 </a:t>
            </a:r>
            <a:endParaRPr lang="ru-RU" dirty="0" smtClean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4300" b="1" dirty="0" smtClean="0">
                <a:solidFill>
                  <a:srgbClr val="0070C0"/>
                </a:solidFill>
                <a:latin typeface="PT Sans" panose="020B0503020203020204" pitchFamily="34" charset="-52"/>
              </a:rPr>
              <a:t>Д</a:t>
            </a:r>
            <a:r>
              <a:rPr lang="ru-RU" b="1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</a:rPr>
              <a:t>– достижение результата</a:t>
            </a:r>
            <a:endParaRPr lang="ru-RU" dirty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84271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A362~1\AppData\Local\Temp\FineReader12.00\media\image1.jpe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0" y="757296"/>
            <a:ext cx="2088233" cy="2815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979712" y="116632"/>
            <a:ext cx="676875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Трансляция педагогического опыта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362~1\AppData\Local\Temp\FineReader12.00\media\image2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763584"/>
            <a:ext cx="2016221" cy="280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362~1\AppData\Local\Temp\FineReader12.00\media\image3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148576"/>
            <a:ext cx="215618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362~1\AppData\Local\Temp\FineReader12.00\media\image4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11659" y="2940665"/>
            <a:ext cx="2808313" cy="446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676875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Трансляция педагогического опыта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362~1\AppData\Local\Temp\FineReader12.00\media\image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443" y="749694"/>
            <a:ext cx="194421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362~1\AppData\Local\Temp\FineReader12.00\media\image2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763284"/>
            <a:ext cx="180020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362~1\AppData\Local\Temp\FineReader12.00\media\image3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749694"/>
            <a:ext cx="1944216" cy="280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362~1\AppData\Local\Temp\FineReader12.00\media\image4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539" y="3695028"/>
            <a:ext cx="2138453" cy="304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362~1\AppData\Local\Temp\FineReader12.00\media\image5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076" y="3675557"/>
            <a:ext cx="2052228" cy="292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88640"/>
            <a:ext cx="628654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Свидетельства о публикации</a:t>
            </a:r>
          </a:p>
        </p:txBody>
      </p:sp>
      <p:pic>
        <p:nvPicPr>
          <p:cNvPr id="5" name="Рисунок 4" descr="C:\Users\A362~1\AppData\Local\Temp\FineReader12.00\media\image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094" y="836712"/>
            <a:ext cx="201622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362~1\AppData\Local\Temp\FineReader12.00\media\image2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202" y="836712"/>
            <a:ext cx="194421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362~1\AppData\Local\Temp\FineReader12.00\media\image3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194421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362~1\AppData\Local\Temp\FineReader12.00\media\image4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697868"/>
            <a:ext cx="201622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362~1\AppData\Local\Temp\FineReader12.00\media\image5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970" y="3689349"/>
            <a:ext cx="2088232" cy="289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362~1\AppData\Local\Temp\FineReader12.00\media\image1.jpe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35" y="3680830"/>
            <a:ext cx="2013763" cy="289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362~1\AppData\Local\Temp\FineReader12.00\media\image2.jpe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432" y="3697868"/>
            <a:ext cx="2171032" cy="2929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428604"/>
            <a:ext cx="5407121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Поощрения и грамоты ДОУ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362~1\AppData\Local\Temp\FineReader12.00\media\image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3312368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5472608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Конкурсы педагогического мастерства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362~1\AppData\Local\Temp\FineReader12.00\media\image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38" y="2276872"/>
            <a:ext cx="4335043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362~1\AppData\Local\Temp\FineReader12.00\media\image1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1556792"/>
            <a:ext cx="3312368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5472608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Педагогические конкурсы 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362~1\AppData\Local\Temp\FineReader12.00\media\image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01407"/>
            <a:ext cx="2043273" cy="315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362~1\AppData\Local\Temp\FineReader12.00\media\image1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407" y="830156"/>
            <a:ext cx="1872208" cy="288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362~1\AppData\Local\Temp\FineReader12.00\media\image2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866" y="732792"/>
            <a:ext cx="1800200" cy="288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362~1\AppData\Local\Temp\FineReader12.00\media\image3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317" y="732793"/>
            <a:ext cx="1891171" cy="291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362~1\AppData\Local\Temp\FineReader12.00\media\image4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963" y="3853340"/>
            <a:ext cx="1859611" cy="300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362~1\AppData\Local\Temp\FineReader12.00\media\image5.jpe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040" y="3742387"/>
            <a:ext cx="2019926" cy="311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362~1\AppData\Local\Temp\FineReader12.00\media\image6.jpe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201" y="3742387"/>
            <a:ext cx="2088232" cy="311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11163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644" y="20121"/>
            <a:ext cx="5443005" cy="1176631"/>
          </a:xfrm>
          <a:prstGeom prst="rect">
            <a:avLst/>
          </a:prstGeom>
        </p:spPr>
      </p:pic>
      <p:pic>
        <p:nvPicPr>
          <p:cNvPr id="4" name="Рисунок 3" descr="C:\Users\A362~1\AppData\Local\Temp\FineReader12.00\media\image2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98" y="908720"/>
            <a:ext cx="223224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362~1\AppData\Local\Temp\FineReader12.00\media\image3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736" y="908720"/>
            <a:ext cx="1944216" cy="288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362~1\AppData\Local\Temp\FineReader12.00\media\image4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672" y="901844"/>
            <a:ext cx="1978257" cy="290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362~1\AppData\Local\Temp\FineReader12.00\media\image5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2607" y="809480"/>
            <a:ext cx="2009823" cy="290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362~1\AppData\Local\Temp\FineReader12.00\media\image7.jpe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141" y="3933056"/>
            <a:ext cx="2129612" cy="28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362~1\AppData\Local\Temp\FineReader12.00\media\image8.jpe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0720" y="3933056"/>
            <a:ext cx="2040248" cy="28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362~1\AppData\Local\Temp\FineReader12.00\media\image9.jpe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567" y="3933056"/>
            <a:ext cx="2019511" cy="280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362~1\AppData\Local\Temp\FineReader12.00\media\image10.jpe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783" y="3933056"/>
            <a:ext cx="1985072" cy="280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18435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051720" y="116632"/>
            <a:ext cx="5449825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Поощрения за подготовку и </a:t>
            </a:r>
          </a:p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грамоты воспитанников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362~1\AppData\Local\Temp\FineReader12.00\media\image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99" y="1346975"/>
            <a:ext cx="2016223" cy="280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362~1\AppData\Local\Temp\FineReader12.00\media\image6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46974"/>
            <a:ext cx="1944216" cy="280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362~1\AppData\Local\Temp\FineReader12.00\media\image11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479" y="1346974"/>
            <a:ext cx="2016223" cy="280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362~1\AppData\Local\Temp\FineReader12.00\media\image12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346976"/>
            <a:ext cx="2088231" cy="280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362~1\AppData\Local\Temp\FineReader12.00\media\image13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8" y="4302206"/>
            <a:ext cx="2016223" cy="255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362~1\AppData\Local\Temp\FineReader12.00\media\image14.jpe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998" y="4276688"/>
            <a:ext cx="1924986" cy="258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362~1\AppData\Local\Temp\FineReader12.00\media\image15.jpe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706" y="4304964"/>
            <a:ext cx="2019996" cy="255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362~1\AppData\Local\Temp\FineReader12.00\media\image16.jpe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641" y="4315249"/>
            <a:ext cx="1962557" cy="2529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071546"/>
            <a:ext cx="5357850" cy="28575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Участник городского Конкурса </a:t>
            </a:r>
            <a:br>
              <a:rPr lang="ru-RU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«Лучший по профессии-2025»</a:t>
            </a:r>
            <a:br>
              <a:rPr lang="ru-RU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44" y="4429132"/>
            <a:ext cx="5572132" cy="1766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ГОНЧАРЕНКО </a:t>
            </a:r>
          </a:p>
          <a:p>
            <a:r>
              <a:rPr lang="ru-RU" b="1" cap="all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ОЛЬГА</a:t>
            </a:r>
          </a:p>
          <a:p>
            <a:r>
              <a:rPr lang="ru-RU" b="1" cap="all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АЛЕКСАНДРОВНА</a:t>
            </a:r>
            <a:endParaRPr lang="ru-RU" b="1" cap="all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836712"/>
            <a:ext cx="3024336" cy="5067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949881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учителя-логопеда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жюри конкурсов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362~1\AppData\Local\Temp\FineReader12.00\media\image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51" y="1758090"/>
            <a:ext cx="2520280" cy="354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362~1\AppData\Local\Temp\FineReader12.00\media\image2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750585"/>
            <a:ext cx="2493612" cy="354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362~1\AppData\Local\Temp\FineReader12.00\media\image3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755818"/>
            <a:ext cx="2474016" cy="3549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05551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5275034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детьми в кабинете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учителя-логопеда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лучший по профессии 2022 г\Фото ППРСпсихолога\164394078272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818" y="4103195"/>
            <a:ext cx="3221910" cy="224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лучший по профессии 2022 г\Фото ППРСпсихолога\164393568198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083" y="1683763"/>
            <a:ext cx="1999775" cy="19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103195"/>
            <a:ext cx="1800200" cy="2400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26" y="4089111"/>
            <a:ext cx="3379962" cy="22688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26" y="1193850"/>
            <a:ext cx="3124828" cy="2448272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188" y="1288555"/>
            <a:ext cx="3349308" cy="235356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88640"/>
            <a:ext cx="6665607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Активное участие в мероприятиях</a:t>
            </a:r>
          </a:p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дошкольного учреждения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5229200"/>
            <a:ext cx="194421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Утренник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«Новый год»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5805264"/>
            <a:ext cx="194421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Развлечение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«Веснянка»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5301208"/>
            <a:ext cx="194421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Развлечение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</a:t>
            </a:r>
            <a:r>
              <a:rPr lang="ru-RU" b="1" dirty="0" err="1" smtClean="0">
                <a:solidFill>
                  <a:schemeClr val="tx1"/>
                </a:solidFill>
              </a:rPr>
              <a:t>Осенины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678"/>
          <a:stretch/>
        </p:blipFill>
        <p:spPr>
          <a:xfrm rot="5400000">
            <a:off x="-320309" y="2125718"/>
            <a:ext cx="3735945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65536" y="2407235"/>
            <a:ext cx="4077149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1556792"/>
            <a:ext cx="2232248" cy="3452202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6665607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Активное участие в мероприятиях</a:t>
            </a:r>
          </a:p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дошкольного учреждения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5013176"/>
            <a:ext cx="194421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Утренник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«Новый год»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5555" y="5445224"/>
            <a:ext cx="252028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Развлечение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«День защиты детей»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5661248"/>
            <a:ext cx="194421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Квест-игра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«День Тигра»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53935" y="2015933"/>
            <a:ext cx="3816423" cy="28670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591" y="1541268"/>
            <a:ext cx="2190011" cy="3244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1541268"/>
            <a:ext cx="2841296" cy="3903956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08" y="1502505"/>
            <a:ext cx="3118883" cy="39952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537339"/>
            <a:ext cx="3407820" cy="39604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636" y="5754461"/>
            <a:ext cx="306034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Развлечение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«День Знаний»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5769260"/>
            <a:ext cx="252028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Выпускной утренник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«В гостях у сказки»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88640"/>
            <a:ext cx="6665607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Активное участие в мероприятиях</a:t>
            </a:r>
          </a:p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дошкольного учреждения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2159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531395"/>
            <a:ext cx="3387881" cy="2698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1426" y="1573635"/>
            <a:ext cx="2252963" cy="3567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789040"/>
            <a:ext cx="3420380" cy="2448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188640"/>
            <a:ext cx="6408712" cy="13849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Активное участие в работе учителя-логопеда с педагогами и родителями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дошкольного учреждения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9031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2000240"/>
            <a:ext cx="6858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отзывчивость, человечность и милосердие, получать удовольствие от познания нового.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85723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Самое важное качество, которое Вы хотели бы воспитать у своих воспитанников: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786454"/>
            <a:ext cx="6286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«Педагогическая поэма» А.С. Макаренко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35756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человека быть счастливым нельзя, но воспитать его так, чтобы он был счастливым, можно. (А.С. Макаренко)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928934"/>
            <a:ext cx="5224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афоризм или девиз: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786322"/>
            <a:ext cx="6572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Любимое художественное произведение с педагогическим содержанием: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Click="0" advTm="10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" grpId="0"/>
      <p:bldP spid="4" grpId="0"/>
      <p:bldP spid="5" grpId="0"/>
      <p:bldP spid="5" grpId="1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85728"/>
            <a:ext cx="3167277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Мои принципы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85786" y="1160491"/>
            <a:ext cx="742955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b="1" dirty="0" smtClean="0"/>
              <a:t>Совершай добрые и хорошие поступки, дети учатся у нас!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/>
              <a:t>Избегай обвинений.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/>
              <a:t>Сохраняй спокойствие, пока не найдешь правду!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/>
              <a:t>Доставь ребенку радость общения с тобой! Похвали! Укажи на успехи! Воодушеви!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/>
              <a:t>Дай ребенку больше самостоятельности и права выбора.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/>
              <a:t>Помоги ребенку быть социально значимым и успешным.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/>
              <a:t>Все новое – это интересно.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61" name="Рисунок 3" descr="http://samaradnz176.klasna.com/uploads/editor/3527/191227/sitepage_12/img_0005_2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68" y="5500702"/>
            <a:ext cx="1571604" cy="10863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85786" y="849185"/>
            <a:ext cx="77867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свободное от работы время очень люблю посещать музеи, театры, выставки картин, путешествовать по Приморскому краю и России, люблю читать разнообразную литературу, в зимнее время очень люблю кататься на коньках.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Люблю традиционные семейные выезды на природу.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85728"/>
            <a:ext cx="3047501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Мои увлечения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57298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Для себя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чтобы близкие люди были здоровы;</a:t>
            </a: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Для детского сада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улучшение материально-технического обеспечения и финансового благополучия;</a:t>
            </a: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Для города Артема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стабильности, повышение престижа педагога дошкольного учреждения.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71480"/>
            <a:ext cx="5301772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Пожелания и предложения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5715040" cy="421484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5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Умение воспитывать –</a:t>
            </a:r>
            <a:endParaRPr lang="ru-RU" sz="35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это все-таки искусство,</a:t>
            </a:r>
            <a:endParaRPr lang="ru-RU" sz="35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как хорошо играть</a:t>
            </a:r>
          </a:p>
          <a:p>
            <a:pPr algn="ctr"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на скрипке или рояле, </a:t>
            </a:r>
            <a:endParaRPr lang="ru-RU" sz="35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хорошо писать картины».</a:t>
            </a:r>
            <a:endParaRPr lang="ru-RU" sz="35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  А.С.Макаренко.</a:t>
            </a:r>
            <a:endParaRPr lang="ru-RU" sz="35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C:\Documents and Settings\Admin\Рабочий стол\УЧИТЕЛЬ ГОДА 2014\1290525490_knig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3857628"/>
            <a:ext cx="2576522" cy="25765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1071546"/>
            <a:ext cx="685804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Пожелания победителю Конкурса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«Лучший по профессии – 2025»:</a:t>
            </a:r>
          </a:p>
        </p:txBody>
      </p:sp>
      <p:pic>
        <p:nvPicPr>
          <p:cNvPr id="4" name="Picture 2" descr="C:\Documents and Settings\Admin\Рабочий стол\юля\2293239853_ddd6bc4ef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496"/>
            <a:ext cx="2976578" cy="3619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43808" y="2420888"/>
            <a:ext cx="564360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Желаю </a:t>
            </a:r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Вам удачи, везения и содействия высших сил на пути к Вашей цели</a:t>
            </a:r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!</a:t>
            </a:r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Желаю достижения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новых высот!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620688"/>
            <a:ext cx="74295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72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за внимание</a:t>
            </a:r>
            <a:r>
              <a:rPr lang="ru-RU" sz="54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!</a:t>
            </a:r>
            <a:endParaRPr lang="ru-RU" sz="54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55"/>
          <a:stretch/>
        </p:blipFill>
        <p:spPr>
          <a:xfrm rot="5400000">
            <a:off x="2906045" y="3458134"/>
            <a:ext cx="3312370" cy="2284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1472" y="1214422"/>
            <a:ext cx="50720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Дата рождения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7 ноября 1976года</a:t>
            </a:r>
          </a:p>
          <a:p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Место рождения: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г. Артем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Приморского края</a:t>
            </a:r>
          </a:p>
          <a:p>
            <a:pPr lvl="0"/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/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Стаж работы:</a:t>
            </a:r>
          </a:p>
          <a:p>
            <a:pPr lvl="0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общий трудовой стаж – 27 лет</a:t>
            </a:r>
          </a:p>
          <a:p>
            <a:pPr lvl="0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педагогический стаж – 21 год</a:t>
            </a:r>
          </a:p>
          <a:p>
            <a:pPr lvl="0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данном учреждении -  17 лет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272808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ГОНЧАРЕНКО </a:t>
            </a:r>
          </a:p>
          <a:p>
            <a:pPr algn="ctr"/>
            <a:r>
              <a:rPr lang="ru-RU" sz="2800" b="1" cap="all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ОЛЬГА АЛЕКСАНДРОВНА</a:t>
            </a:r>
            <a:endParaRPr lang="ru-RU" sz="2800" b="1" cap="all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340768"/>
            <a:ext cx="4248472" cy="3406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857233"/>
            <a:ext cx="486462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Образование: </a:t>
            </a:r>
          </a:p>
          <a:p>
            <a:pPr lvl="0"/>
            <a:endParaRPr lang="ru-RU" sz="2800" dirty="0" smtClean="0"/>
          </a:p>
          <a:p>
            <a:pPr lvl="0" algn="ctr"/>
            <a:r>
              <a:rPr lang="ru-RU" sz="2400" b="1" i="1" dirty="0" smtClean="0">
                <a:solidFill>
                  <a:srgbClr val="0070C0"/>
                </a:solidFill>
              </a:rPr>
              <a:t>Государственное образовательное учреждение высшего профессионального образования </a:t>
            </a:r>
          </a:p>
          <a:p>
            <a:pPr lvl="0" algn="ctr"/>
            <a:r>
              <a:rPr lang="ru-RU" sz="2400" b="1" i="1" dirty="0" smtClean="0">
                <a:solidFill>
                  <a:srgbClr val="0070C0"/>
                </a:solidFill>
              </a:rPr>
              <a:t>«Биробиджанский государственный педагогический институт», </a:t>
            </a:r>
          </a:p>
          <a:p>
            <a:pPr lvl="0" algn="ctr"/>
            <a:r>
              <a:rPr lang="ru-RU" sz="2400" b="1" i="1" dirty="0" smtClean="0">
                <a:solidFill>
                  <a:srgbClr val="0070C0"/>
                </a:solidFill>
              </a:rPr>
              <a:t>2003г.</a:t>
            </a:r>
            <a:endParaRPr lang="ru-RU" sz="2400" b="1" i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/>
            <a:endParaRPr lang="ru-RU" sz="2800" i="1" u="sng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89" y="4865583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специальность «Олигофренопедагогика»,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квалификация – учитель-логопед школ     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для детей с нарушением интеллекта</a:t>
            </a:r>
          </a:p>
        </p:txBody>
      </p:sp>
      <p:pic>
        <p:nvPicPr>
          <p:cNvPr id="4" name="Рисунок 3" descr="https://mdoy315.edusite.ru/images/clip_image003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5373216"/>
            <a:ext cx="2213810" cy="9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12058" y="1088742"/>
            <a:ext cx="3888435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548680"/>
            <a:ext cx="6552728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Нозологические группы воспитанников с ОВЗ,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которыми работает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учитель –логопед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МБДОУ детский сад №18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429000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ТНР (тяжелые нарушения речи)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ЗПР (задержка психического развития)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 (интеллектуальная недостаточность)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 (расстройство аутистического спектра)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114612535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685798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57298"/>
            <a:ext cx="57606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«Социализация и обучение детей с ОВЗ в соответствиями с требованиями ФАОП»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Всероссийский форум «Педагоги России: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инновации в образовании» (2024г.)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соответствиями с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требованиями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ФАОП ДО: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тьютерское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юридические сценарии 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сопровождения детей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lvl="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Всероссийский форум «Педагоги России: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инновации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образовании» (2024г.)</a:t>
            </a:r>
          </a:p>
        </p:txBody>
      </p:sp>
      <p:pic>
        <p:nvPicPr>
          <p:cNvPr id="7" name="Рисунок 6" descr="https://mdoy315.edusite.ru/images/clip_image00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301208"/>
            <a:ext cx="23762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18472" y="404664"/>
            <a:ext cx="685798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</a:p>
        </p:txBody>
      </p:sp>
      <p:pic>
        <p:nvPicPr>
          <p:cNvPr id="9" name="Рисунок 8" descr="C:\Users\A362~1\AppData\Local\Temp\FineReader12.00\media\image6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0336" y="1556792"/>
            <a:ext cx="2683566" cy="1872208"/>
          </a:xfrm>
          <a:prstGeom prst="rect">
            <a:avLst/>
          </a:prstGeom>
          <a:noFill/>
        </p:spPr>
      </p:pic>
      <p:pic>
        <p:nvPicPr>
          <p:cNvPr id="10" name="Рисунок 9" descr="C:\Users\A362~1\AppData\Local\Temp\FineReader12.00\media\image2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58856" y="3196805"/>
            <a:ext cx="2056708" cy="309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56792"/>
            <a:ext cx="7961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/>
          </a:p>
          <a:p>
            <a:r>
              <a:rPr lang="ru-RU" sz="2400" i="1" dirty="0" smtClean="0"/>
              <a:t> 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04664"/>
            <a:ext cx="7344816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28800"/>
            <a:ext cx="47510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«Содержание и технологии деятельности педагога ДОО в соответствии с федеральной образовательной программой»</a:t>
            </a:r>
          </a:p>
          <a:p>
            <a:r>
              <a:rPr lang="ru-RU" sz="1600" dirty="0" smtClean="0"/>
              <a:t>ООО «Высшая школа делового администрирования»</a:t>
            </a:r>
          </a:p>
          <a:p>
            <a:r>
              <a:rPr lang="ru-RU" sz="1600" dirty="0" smtClean="0"/>
              <a:t> г. Екатеринбург (14.06.2023-04.07.2023)</a:t>
            </a:r>
          </a:p>
          <a:p>
            <a:endParaRPr lang="ru-RU" sz="2000" dirty="0" smtClean="0"/>
          </a:p>
          <a:p>
            <a:r>
              <a:rPr lang="ru-RU" sz="2400" b="1" dirty="0" smtClean="0"/>
              <a:t> 4. </a:t>
            </a:r>
            <a:r>
              <a:rPr lang="ru-RU" sz="2000" b="1" dirty="0" smtClean="0"/>
              <a:t>«Знаток цифровой среды для реализации программы по экономическому воспитанию  и формированию финансовой грамотности в соответствии с ФОП»</a:t>
            </a:r>
          </a:p>
          <a:p>
            <a:pPr marL="342900" lvl="0" indent="-342900"/>
            <a:r>
              <a:rPr lang="ru-RU" sz="2400" b="1" dirty="0" smtClean="0"/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Всероссийский форум «Педагоги России: </a:t>
            </a:r>
          </a:p>
          <a:p>
            <a:pPr marL="342900" lvl="0" indent="-34290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инновации в образовании» (2024г.)</a:t>
            </a:r>
          </a:p>
        </p:txBody>
      </p:sp>
      <p:pic>
        <p:nvPicPr>
          <p:cNvPr id="6" name="Picture 2" descr="C:\Documents and Settings\Admin\Рабочий стол\УЧИТЕЛЬ ГОДА 2014\1290525490_knig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549" y="5013176"/>
            <a:ext cx="2147894" cy="2147894"/>
          </a:xfrm>
          <a:prstGeom prst="rect">
            <a:avLst/>
          </a:prstGeom>
          <a:noFill/>
        </p:spPr>
      </p:pic>
      <p:pic>
        <p:nvPicPr>
          <p:cNvPr id="8" name="Рисунок 7" descr="C:\Users\A362~1\AppData\Local\Temp\FineReader12.00\media\image4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00420" y="672185"/>
            <a:ext cx="2160240" cy="320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362~1\AppData\Local\Temp\FineReader12.00\media\image7.jpe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3522491"/>
            <a:ext cx="2736304" cy="18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16" y="5229200"/>
            <a:ext cx="842968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«Я просто люблю детей,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они такие разные»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49288"/>
            <a:ext cx="6480720" cy="4698522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693</Words>
  <Application>Microsoft Office PowerPoint</Application>
  <PresentationFormat>Экран (4:3)</PresentationFormat>
  <Paragraphs>163</Paragraphs>
  <Slides>31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Monotype Corsiva</vt:lpstr>
      <vt:lpstr>PT Sans</vt:lpstr>
      <vt:lpstr>Times New Roman</vt:lpstr>
      <vt:lpstr>Wingdings</vt:lpstr>
      <vt:lpstr>Тема Office</vt:lpstr>
      <vt:lpstr>Презентация PowerPoint</vt:lpstr>
      <vt:lpstr> Участник городского Конкурса  «Лучший по профессии-2025»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Логопед – больше, чем специальность, ответственнее, чем профессия.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Наташа</cp:lastModifiedBy>
  <cp:revision>183</cp:revision>
  <dcterms:created xsi:type="dcterms:W3CDTF">2013-01-06T18:32:13Z</dcterms:created>
  <dcterms:modified xsi:type="dcterms:W3CDTF">2025-02-06T01:44:03Z</dcterms:modified>
</cp:coreProperties>
</file>